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.xml" ContentType="application/vnd.openxmlformats-officedocument.presentationml.slideLayout+xml"/>
  <Override PartName="/ppt/media/image35.png" ContentType="image/png"/>
  <Override PartName="/ppt/media/image34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5.png" ContentType="image/png"/>
  <Override PartName="/ppt/media/image15.gif" ContentType="image/gif"/>
  <Override PartName="/ppt/media/image24.png" ContentType="image/png"/>
  <Override PartName="/ppt/media/image14.gif" ContentType="image/gif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28.png" ContentType="image/png"/>
  <Override PartName="/ppt/media/image9.png" ContentType="image/png"/>
  <Override PartName="/ppt/media/image8.jpeg" ContentType="image/jpeg"/>
  <Override PartName="/ppt/media/image20.png" ContentType="image/png"/>
  <Override PartName="/ppt/media/image10.jpeg" ContentType="image/jpeg"/>
  <Override PartName="/ppt/media/image33.png" ContentType="image/png"/>
  <Override PartName="/ppt/media/image1.jpeg" ContentType="image/jpeg"/>
  <Override PartName="/ppt/media/image7.png" ContentType="image/png"/>
  <Override PartName="/ppt/media/image29.png" ContentType="image/png"/>
  <Override PartName="/ppt/media/image6.png" ContentType="image/png"/>
  <Override PartName="/ppt/media/image2.jpeg" ContentType="image/jpeg"/>
  <Override PartName="/ppt/media/image18.png" ContentType="image/png"/>
  <Override PartName="/ppt/media/image27.png" ContentType="image/png"/>
  <Override PartName="/ppt/media/image5.jpeg" ContentType="image/jpeg"/>
  <Override PartName="/ppt/media/image4.png" ContentType="image/png"/>
  <Override PartName="/ppt/media/image17.png" ContentType="image/png"/>
  <Override PartName="/ppt/media/image26.png" ContentType="image/png"/>
  <Override PartName="/ppt/media/image3.png" ContentType="image/png"/>
  <Override PartName="/ppt/media/image16.jpeg" ContentType="image/jpeg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4814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38455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4814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74240" y="14814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674240" y="38455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8455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4814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57200" y="14814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35560" y="14810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735560" y="14810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457200" y="1481400"/>
            <a:ext cx="8229240" cy="452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4814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4814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4814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4814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8455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14814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457200" y="1481400"/>
            <a:ext cx="8229240" cy="452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4814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4814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8455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4814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4814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57200" y="38455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4814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38455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4814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4814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674240" y="38455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8455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4814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14814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35560" y="14810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735560" y="14810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4814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4814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4814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4814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8455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240" y="14814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4814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4814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38455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4814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4814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38455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716400" y="5001840"/>
            <a:ext cx="3801600" cy="1442880"/>
          </a:xfrm>
          <a:prstGeom prst="rect"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</a:prstGeom>
          <a:solidFill>
            <a:srgbClr val="9fcbdc"/>
          </a:solidFill>
          <a:ln w="9360">
            <a:noFill/>
          </a:ln>
        </p:spPr>
      </p:sp>
      <p:sp>
        <p:nvSpPr>
          <p:cNvPr id="1" name="CustomShape 2"/>
          <p:cNvSpPr/>
          <p:nvPr/>
        </p:nvSpPr>
        <p:spPr>
          <a:xfrm>
            <a:off x="-53640" y="5785200"/>
            <a:ext cx="3801600" cy="837720"/>
          </a:xfrm>
          <a:prstGeom prst="rect"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</a:prstGeom>
          <a:solidFill>
            <a:srgbClr val="000000"/>
          </a:solidFill>
          <a:ln w="9360">
            <a:noFill/>
          </a:ln>
        </p:spPr>
      </p:sp>
      <p:sp>
        <p:nvSpPr>
          <p:cNvPr id="2" name="CustomShape 3"/>
          <p:cNvSpPr/>
          <p:nvPr/>
        </p:nvSpPr>
        <p:spPr>
          <a:xfrm>
            <a:off x="-6120" y="5791320"/>
            <a:ext cx="3402000" cy="1080360"/>
          </a:xfrm>
          <a:prstGeom prst="rtTriangle">
            <a:avLst/>
          </a:prstGeom>
          <a:blipFill>
            <a:blip r:embed="rId2"/>
            <a:tile/>
          </a:blipFill>
          <a:ln w="12600">
            <a:noFill/>
          </a:ln>
        </p:spPr>
      </p:sp>
      <p:sp>
        <p:nvSpPr>
          <p:cNvPr id="3" name="Line 4"/>
          <p:cNvSpPr/>
          <p:nvPr/>
        </p:nvSpPr>
        <p:spPr>
          <a:xfrm>
            <a:off x="-9000" y="5787720"/>
            <a:ext cx="3405240" cy="1084320"/>
          </a:xfrm>
          <a:prstGeom prst="line">
            <a:avLst/>
          </a:prstGeom>
          <a:ln w="12240">
            <a:solidFill>
              <a:srgbClr val="196f85"/>
            </a:solidFill>
            <a:miter/>
          </a:ln>
        </p:spPr>
      </p:sp>
      <p:sp>
        <p:nvSpPr>
          <p:cNvPr id="4" name="CustomShape 5"/>
          <p:cNvSpPr/>
          <p:nvPr/>
        </p:nvSpPr>
        <p:spPr>
          <a:xfrm>
            <a:off x="0" y="4664160"/>
            <a:ext cx="9150840" cy="360"/>
          </a:xfrm>
          <a:prstGeom prst="rtTriangle">
            <a:avLst/>
          </a:prstGeom>
          <a:gradFill>
            <a:gsLst>
              <a:gs pos="0">
                <a:srgbClr val="007795"/>
              </a:gs>
              <a:gs pos="50000">
                <a:srgbClr val="4bbade"/>
              </a:gs>
              <a:gs pos="100000">
                <a:srgbClr val="007795"/>
              </a:gs>
            </a:gsLst>
            <a:lin ang="3000000"/>
          </a:gradFill>
          <a:ln w="12600">
            <a:noFill/>
          </a:ln>
        </p:spPr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85800" y="1752480"/>
            <a:ext cx="7772040" cy="1829520"/>
          </a:xfrm>
          <a:prstGeom prst="rect">
            <a:avLst/>
          </a:prstGeom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r>
              <a:rPr b="1" lang="pt-BR" sz="4800">
                <a:solidFill>
                  <a:srgbClr val="464646"/>
                </a:solidFill>
                <a:latin typeface="Lucida Sans Unicode"/>
              </a:rPr>
              <a:t>Click to edit the title text formatClique para editar o estilo do título mestre</a:t>
            </a:r>
            <a:endParaRPr/>
          </a:p>
        </p:txBody>
      </p:sp>
      <p:sp>
        <p:nvSpPr>
          <p:cNvPr id="6" name="CustomShape 7"/>
          <p:cNvSpPr/>
          <p:nvPr/>
        </p:nvSpPr>
        <p:spPr>
          <a:xfrm>
            <a:off x="1687680" y="4952880"/>
            <a:ext cx="7455960" cy="487800"/>
          </a:xfrm>
          <a:prstGeom prst="rect"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</a:prstGeom>
          <a:solidFill>
            <a:srgbClr val="9fcbdc"/>
          </a:solidFill>
          <a:ln w="9360">
            <a:noFill/>
          </a:ln>
        </p:spPr>
      </p:sp>
      <p:sp>
        <p:nvSpPr>
          <p:cNvPr id="7" name="CustomShape 8"/>
          <p:cNvSpPr/>
          <p:nvPr/>
        </p:nvSpPr>
        <p:spPr>
          <a:xfrm>
            <a:off x="35280" y="5237640"/>
            <a:ext cx="9108360" cy="788400"/>
          </a:xfrm>
          <a:prstGeom prst="rect"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</a:prstGeom>
          <a:solidFill>
            <a:srgbClr val="000000"/>
          </a:solidFill>
          <a:ln w="9360">
            <a:noFill/>
          </a:ln>
        </p:spPr>
      </p:sp>
      <p:sp>
        <p:nvSpPr>
          <p:cNvPr id="8" name="CustomShape 9"/>
          <p:cNvSpPr/>
          <p:nvPr/>
        </p:nvSpPr>
        <p:spPr>
          <a:xfrm>
            <a:off x="0" y="5001120"/>
            <a:ext cx="9143640" cy="1863720"/>
          </a:xfrm>
          <a:prstGeom prst="rect"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</a:prstGeom>
          <a:blipFill>
            <a:blip r:embed="rId3"/>
            <a:tile/>
          </a:blipFill>
          <a:ln w="12600">
            <a:noFill/>
          </a:ln>
        </p:spPr>
      </p:sp>
      <p:sp>
        <p:nvSpPr>
          <p:cNvPr id="9" name="Line 10"/>
          <p:cNvSpPr/>
          <p:nvPr/>
        </p:nvSpPr>
        <p:spPr>
          <a:xfrm>
            <a:off x="-3600" y="4997520"/>
            <a:ext cx="9147600" cy="790200"/>
          </a:xfrm>
          <a:prstGeom prst="line">
            <a:avLst/>
          </a:prstGeom>
          <a:ln w="12240">
            <a:solidFill>
              <a:srgbClr val="196f85"/>
            </a:solidFill>
            <a:miter/>
          </a:ln>
        </p:spPr>
      </p:sp>
      <p:sp>
        <p:nvSpPr>
          <p:cNvPr id="10" name="PlaceHolder 11"/>
          <p:cNvSpPr>
            <a:spLocks noGrp="1"/>
          </p:cNvSpPr>
          <p:nvPr>
            <p:ph type="dt"/>
          </p:nvPr>
        </p:nvSpPr>
        <p:spPr>
          <a:xfrm>
            <a:off x="6726960" y="6408000"/>
            <a:ext cx="1919880" cy="365400"/>
          </a:xfrm>
          <a:prstGeom prst="rect">
            <a:avLst/>
          </a:prstGeom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pt-BR" sz="1000">
                <a:solidFill>
                  <a:srgbClr val="ffffff"/>
                </a:solidFill>
                <a:latin typeface="Lucida Sans Unicode"/>
              </a:rPr>
              <a:t>25/06/14</a:t>
            </a:r>
            <a:endParaRPr/>
          </a:p>
        </p:txBody>
      </p:sp>
      <p:sp>
        <p:nvSpPr>
          <p:cNvPr id="11" name="PlaceHolder 12"/>
          <p:cNvSpPr>
            <a:spLocks noGrp="1"/>
          </p:cNvSpPr>
          <p:nvPr>
            <p:ph type="ftr"/>
          </p:nvPr>
        </p:nvSpPr>
        <p:spPr>
          <a:xfrm>
            <a:off x="4380120" y="6408000"/>
            <a:ext cx="2350440" cy="364680"/>
          </a:xfrm>
          <a:prstGeom prst="rect">
            <a:avLst/>
          </a:prstGeom>
        </p:spPr>
        <p:txBody>
          <a:bodyPr lIns="90000" rIns="90000" tIns="45000" bIns="45000" anchor="b"/>
          <a:p>
            <a:endParaRPr/>
          </a:p>
        </p:txBody>
      </p:sp>
      <p:sp>
        <p:nvSpPr>
          <p:cNvPr id="12" name="PlaceHolder 13"/>
          <p:cNvSpPr>
            <a:spLocks noGrp="1"/>
          </p:cNvSpPr>
          <p:nvPr>
            <p:ph type="sldNum"/>
          </p:nvPr>
        </p:nvSpPr>
        <p:spPr>
          <a:xfrm>
            <a:off x="8647200" y="6408000"/>
            <a:ext cx="365400" cy="364680"/>
          </a:xfrm>
          <a:prstGeom prst="rect">
            <a:avLst/>
          </a:prstGeom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fld id="{4B8D1750-B9BD-46EC-AAB1-6A4FEEBD7793}" type="slidenum">
              <a:rPr lang="pt-BR" sz="1000">
                <a:solidFill>
                  <a:srgbClr val="ffffff"/>
                </a:solidFill>
                <a:latin typeface="Lucida Sans Unicode"/>
              </a:rPr>
              <a:t>&lt;number&gt;</a:t>
            </a:fld>
            <a:endParaRPr/>
          </a:p>
        </p:txBody>
      </p:sp>
      <p:sp>
        <p:nvSpPr>
          <p:cNvPr id="13" name="PlaceHolder 1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pt-BR" sz="2700">
                <a:latin typeface="Lucida Sans Unicode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100">
                <a:latin typeface="Lucida Sans Unicode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pt-BR" sz="1900">
                <a:latin typeface="Lucida Sans Unicode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pt-BR">
                <a:latin typeface="Lucida Sans Unicode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pt-BR" sz="2000">
                <a:latin typeface="Lucida Sans Unicode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pt-BR" sz="2000">
                <a:latin typeface="Lucida Sans Unicode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pt-BR" sz="2000">
                <a:latin typeface="Lucida Sans Unicode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716400" y="5001840"/>
            <a:ext cx="3801600" cy="1442880"/>
          </a:xfrm>
          <a:prstGeom prst="rect"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</a:prstGeom>
          <a:solidFill>
            <a:srgbClr val="9fcbdc"/>
          </a:solidFill>
          <a:ln w="9360">
            <a:noFill/>
          </a:ln>
        </p:spPr>
      </p:sp>
      <p:sp>
        <p:nvSpPr>
          <p:cNvPr id="49" name="CustomShape 2"/>
          <p:cNvSpPr/>
          <p:nvPr/>
        </p:nvSpPr>
        <p:spPr>
          <a:xfrm>
            <a:off x="-53640" y="5785200"/>
            <a:ext cx="3801600" cy="837720"/>
          </a:xfrm>
          <a:prstGeom prst="rect"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</a:prstGeom>
          <a:solidFill>
            <a:srgbClr val="000000"/>
          </a:solidFill>
          <a:ln w="9360">
            <a:noFill/>
          </a:ln>
        </p:spPr>
      </p:sp>
      <p:sp>
        <p:nvSpPr>
          <p:cNvPr id="50" name="CustomShape 3"/>
          <p:cNvSpPr/>
          <p:nvPr/>
        </p:nvSpPr>
        <p:spPr>
          <a:xfrm>
            <a:off x="-6120" y="5791320"/>
            <a:ext cx="3402000" cy="1080360"/>
          </a:xfrm>
          <a:prstGeom prst="rtTriangle">
            <a:avLst/>
          </a:prstGeom>
          <a:blipFill>
            <a:blip r:embed="rId2"/>
            <a:tile/>
          </a:blipFill>
          <a:ln w="12600">
            <a:noFill/>
          </a:ln>
        </p:spPr>
      </p:sp>
      <p:sp>
        <p:nvSpPr>
          <p:cNvPr id="51" name="Line 4"/>
          <p:cNvSpPr/>
          <p:nvPr/>
        </p:nvSpPr>
        <p:spPr>
          <a:xfrm>
            <a:off x="-9000" y="5787720"/>
            <a:ext cx="3405240" cy="1084320"/>
          </a:xfrm>
          <a:prstGeom prst="line">
            <a:avLst/>
          </a:prstGeom>
          <a:ln w="12240">
            <a:solidFill>
              <a:srgbClr val="196f85"/>
            </a:solidFill>
            <a:miter/>
          </a:ln>
        </p:spPr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457200" y="1481400"/>
            <a:ext cx="8229240" cy="452556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Seventh Outline LevelClique para editar os estilos do texto mestre</a:t>
            </a:r>
            <a:endParaRPr/>
          </a:p>
          <a:p>
            <a:pPr lvl="1">
              <a:lnSpc>
                <a:spcPct val="100000"/>
              </a:lnSpc>
              <a:buFont typeface="Verdana"/>
              <a:buChar char="◦"/>
            </a:pPr>
            <a:r>
              <a:rPr lang="pt-BR" sz="2300">
                <a:solidFill>
                  <a:srgbClr val="000000"/>
                </a:solidFill>
                <a:latin typeface="Lucida Sans Unicode"/>
              </a:rPr>
              <a:t>Segundo nível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"/>
            </a:pPr>
            <a:r>
              <a:rPr lang="pt-BR" sz="2100">
                <a:solidFill>
                  <a:srgbClr val="000000"/>
                </a:solidFill>
                <a:latin typeface="Lucida Sans Unicode"/>
              </a:rPr>
              <a:t>Terceiro nível</a:t>
            </a:r>
            <a:endParaRPr/>
          </a:p>
          <a:p>
            <a:pPr lvl="3">
              <a:lnSpc>
                <a:spcPct val="100000"/>
              </a:lnSpc>
              <a:buFont typeface="Wingdings 2" charset="2"/>
              <a:buChar char=""/>
            </a:pPr>
            <a:r>
              <a:rPr lang="pt-BR" sz="1900">
                <a:solidFill>
                  <a:srgbClr val="000000"/>
                </a:solidFill>
                <a:latin typeface="Lucida Sans Unicode"/>
              </a:rPr>
              <a:t>Quarto nível</a:t>
            </a:r>
            <a:endParaRPr/>
          </a:p>
          <a:p>
            <a:pPr lvl="4">
              <a:lnSpc>
                <a:spcPct val="100000"/>
              </a:lnSpc>
              <a:buFont typeface="Wingdings 2" charset="2"/>
              <a:buChar char=""/>
            </a:pPr>
            <a:r>
              <a:rPr lang="pt-BR">
                <a:solidFill>
                  <a:srgbClr val="000000"/>
                </a:solidFill>
                <a:latin typeface="Lucida Sans Unicode"/>
              </a:rPr>
              <a:t>Quinto nível</a:t>
            </a:r>
            <a:endParaRPr/>
          </a:p>
        </p:txBody>
      </p:sp>
      <p:sp>
        <p:nvSpPr>
          <p:cNvPr id="53" name="PlaceHolder 6"/>
          <p:cNvSpPr>
            <a:spLocks noGrp="1"/>
          </p:cNvSpPr>
          <p:nvPr>
            <p:ph type="dt"/>
          </p:nvPr>
        </p:nvSpPr>
        <p:spPr>
          <a:xfrm>
            <a:off x="6726960" y="6408000"/>
            <a:ext cx="1919880" cy="365400"/>
          </a:xfrm>
          <a:prstGeom prst="rect">
            <a:avLst/>
          </a:prstGeom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pt-BR" sz="1000">
                <a:solidFill>
                  <a:srgbClr val="000000"/>
                </a:solidFill>
                <a:latin typeface="Lucida Sans Unicode"/>
              </a:rPr>
              <a:t>25/06/14</a:t>
            </a:r>
            <a:endParaRPr/>
          </a:p>
        </p:txBody>
      </p:sp>
      <p:sp>
        <p:nvSpPr>
          <p:cNvPr id="54" name="PlaceHolder 7"/>
          <p:cNvSpPr>
            <a:spLocks noGrp="1"/>
          </p:cNvSpPr>
          <p:nvPr>
            <p:ph type="ftr"/>
          </p:nvPr>
        </p:nvSpPr>
        <p:spPr>
          <a:xfrm>
            <a:off x="4380120" y="6408000"/>
            <a:ext cx="2350440" cy="364680"/>
          </a:xfrm>
          <a:prstGeom prst="rect">
            <a:avLst/>
          </a:prstGeom>
        </p:spPr>
        <p:txBody>
          <a:bodyPr lIns="90000" rIns="90000" tIns="45000" bIns="45000" anchor="b"/>
          <a:p>
            <a:endParaRPr/>
          </a:p>
        </p:txBody>
      </p:sp>
      <p:sp>
        <p:nvSpPr>
          <p:cNvPr id="55" name="PlaceHolder 8"/>
          <p:cNvSpPr>
            <a:spLocks noGrp="1"/>
          </p:cNvSpPr>
          <p:nvPr>
            <p:ph type="sldNum"/>
          </p:nvPr>
        </p:nvSpPr>
        <p:spPr>
          <a:xfrm>
            <a:off x="8647200" y="6408000"/>
            <a:ext cx="365400" cy="364680"/>
          </a:xfrm>
          <a:prstGeom prst="rect">
            <a:avLst/>
          </a:prstGeom>
        </p:spPr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33B1CD6-76B9-40EE-9E08-342B5B919DC9}" type="slidenum">
              <a:rPr lang="pt-BR" sz="1000">
                <a:solidFill>
                  <a:srgbClr val="000000"/>
                </a:solidFill>
                <a:latin typeface="Lucida Sans Unicode"/>
              </a:rPr>
              <a:t>&lt;number&gt;</a:t>
            </a:fld>
            <a:endParaRPr/>
          </a:p>
        </p:txBody>
      </p:sp>
      <p:sp>
        <p:nvSpPr>
          <p:cNvPr id="56" name="PlaceHolder 9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4100">
                <a:solidFill>
                  <a:srgbClr val="464646"/>
                </a:solidFill>
                <a:latin typeface="Lucida Sans Unicode"/>
              </a:rPr>
              <a:t>Click to edit the title text formatClique para editar o estilo do título mestre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gif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gif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685800" y="1752480"/>
            <a:ext cx="7772040" cy="1829520"/>
          </a:xfrm>
          <a:prstGeom prst="rect">
            <a:avLst/>
          </a:prstGeom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pt-BR" sz="4800">
                <a:solidFill>
                  <a:srgbClr val="464646"/>
                </a:solidFill>
                <a:latin typeface="Lucida Sans Unicode"/>
              </a:rPr>
              <a:t>Dispositivos Móveis como GUI para Objetos Inteligentes</a:t>
            </a:r>
            <a:endParaRPr/>
          </a:p>
        </p:txBody>
      </p:sp>
      <p:sp>
        <p:nvSpPr>
          <p:cNvPr id="92" name="TextShape 2"/>
          <p:cNvSpPr txBox="1"/>
          <p:nvPr/>
        </p:nvSpPr>
        <p:spPr>
          <a:xfrm>
            <a:off x="714240" y="4214880"/>
            <a:ext cx="7772040" cy="1199520"/>
          </a:xfrm>
          <a:prstGeom prst="rect">
            <a:avLst/>
          </a:prstGeom>
        </p:spPr>
        <p:txBody>
          <a:bodyPr lIns="45720" rIns="45720" tIns="45000" bIns="45000"/>
          <a:p>
            <a:pPr algn="r">
              <a:lnSpc>
                <a:spcPct val="100000"/>
              </a:lnSpc>
            </a:pPr>
            <a:r>
              <a:rPr lang="pt-BR" sz="2700">
                <a:solidFill>
                  <a:srgbClr val="464646"/>
                </a:solidFill>
                <a:latin typeface="Lucida Sans Unicode"/>
              </a:rPr>
              <a:t>Ercílio Gonçalves Nascimento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1785960" y="2786040"/>
            <a:ext cx="6454440" cy="7138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4800">
                <a:solidFill>
                  <a:srgbClr val="464646"/>
                </a:solidFill>
                <a:latin typeface="Lucida Sans Unicode"/>
              </a:rPr>
              <a:t>Desenvolvimento</a:t>
            </a:r>
            <a:endParaRPr/>
          </a:p>
        </p:txBody>
      </p:sp>
      <p:sp>
        <p:nvSpPr>
          <p:cNvPr id="111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endParaRPr/>
          </a:p>
        </p:txBody>
      </p:sp>
    </p:spTree>
  </p:cSld>
  <p:timing>
    <p:tnLst>
      <p:par>
        <p:cTn id="182" dur="indefinite" restart="never" nodeType="tmRoot">
          <p:childTnLst>
            <p:seq>
              <p:cTn id="18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4100">
                <a:solidFill>
                  <a:srgbClr val="464646"/>
                </a:solidFill>
                <a:latin typeface="Lucida Sans Unicode"/>
              </a:rPr>
              <a:t>Ferramentas</a:t>
            </a:r>
            <a:endParaRPr/>
          </a:p>
        </p:txBody>
      </p:sp>
      <p:sp>
        <p:nvSpPr>
          <p:cNvPr id="113" name="TextShape 2"/>
          <p:cNvSpPr txBox="1"/>
          <p:nvPr/>
        </p:nvSpPr>
        <p:spPr>
          <a:xfrm>
            <a:off x="457200" y="1481400"/>
            <a:ext cx="8229240" cy="45255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Eclipse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Oracle MySQL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Android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EPOSMote</a:t>
            </a:r>
            <a:endParaRPr/>
          </a:p>
        </p:txBody>
      </p:sp>
    </p:spTree>
  </p:cSld>
  <p:timing>
    <p:tnLst>
      <p:par>
        <p:cTn id="184" dur="indefinite" restart="never" nodeType="tmRoot">
          <p:childTnLst>
            <p:seq>
              <p:cTn id="185" dur="indefinite" nodeType="mainSeq">
                <p:childTnLst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90" dur="500"/>
                                        <p:tgtEl>
                                          <p:spTgt spid="113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8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95" dur="500"/>
                                        <p:tgtEl>
                                          <p:spTgt spid="113">
                                            <p:txEl>
                                              <p:pRg st="8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1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00" dur="500"/>
                                        <p:tgtEl>
                                          <p:spTgt spid="113">
                                            <p:txEl>
                                              <p:pRg st="21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9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05" dur="500"/>
                                        <p:tgtEl>
                                          <p:spTgt spid="113">
                                            <p:txEl>
                                              <p:pRg st="29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57200" y="1481400"/>
            <a:ext cx="8229240" cy="45255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Banco de dados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Servidor Web Repositório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Servidor Web para tradução de comandos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Gateway USB para envio de comandos via rede sem fio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Objetos Inteligentes</a:t>
            </a:r>
            <a:endParaRPr/>
          </a:p>
        </p:txBody>
      </p:sp>
      <p:sp>
        <p:nvSpPr>
          <p:cNvPr id="115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4100">
                <a:solidFill>
                  <a:srgbClr val="464646"/>
                </a:solidFill>
                <a:latin typeface="Lucida Sans Unicode"/>
              </a:rPr>
              <a:t>Topologia</a:t>
            </a:r>
            <a:endParaRPr/>
          </a:p>
        </p:txBody>
      </p:sp>
    </p:spTree>
  </p:cSld>
  <p:timing>
    <p:tnLst>
      <p:par>
        <p:cTn id="206" dur="indefinite" restart="never" nodeType="tmRoot">
          <p:childTnLst>
            <p:seq>
              <p:cTn id="207" dur="indefinite" nodeType="mainSeq">
                <p:childTnLst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12" dur="500"/>
                                        <p:tgtEl>
                                          <p:spTgt spid="114">
                                            <p:txEl>
                                              <p:p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5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17" dur="500"/>
                                        <p:tgtEl>
                                          <p:spTgt spid="114">
                                            <p:txEl>
                                              <p:pRg st="15" end="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0" end="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22" dur="500"/>
                                        <p:tgtEl>
                                          <p:spTgt spid="114">
                                            <p:txEl>
                                              <p:pRg st="40" end="7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79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27" dur="500"/>
                                        <p:tgtEl>
                                          <p:spTgt spid="114">
                                            <p:txEl>
                                              <p:pRg st="79" end="1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31" end="1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32" dur="500"/>
                                        <p:tgtEl>
                                          <p:spTgt spid="114">
                                            <p:txEl>
                                              <p:pRg st="131" end="1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Espaço Reservado para Conteúdo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4280" y="1285920"/>
            <a:ext cx="6643440" cy="4785840"/>
          </a:xfrm>
          <a:prstGeom prst="rect">
            <a:avLst/>
          </a:prstGeom>
          <a:ln>
            <a:noFill/>
          </a:ln>
        </p:spPr>
      </p:pic>
      <p:sp>
        <p:nvSpPr>
          <p:cNvPr id="11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4100">
                <a:solidFill>
                  <a:srgbClr val="464646"/>
                </a:solidFill>
                <a:latin typeface="Lucida Sans Unicode"/>
              </a:rPr>
              <a:t>Topologia</a:t>
            </a:r>
            <a:endParaRPr/>
          </a:p>
        </p:txBody>
      </p:sp>
      <p:sp>
        <p:nvSpPr>
          <p:cNvPr id="118" name="CustomShape 2"/>
          <p:cNvSpPr/>
          <p:nvPr/>
        </p:nvSpPr>
        <p:spPr>
          <a:xfrm>
            <a:off x="2428920" y="5000760"/>
            <a:ext cx="1428480" cy="1356840"/>
          </a:xfrm>
          <a:prstGeom prst="ellipse">
            <a:avLst/>
          </a:prstGeom>
          <a:noFill/>
          <a:ln w="55080">
            <a:solidFill>
              <a:srgbClr val="ff0000"/>
            </a:solidFill>
            <a:round/>
          </a:ln>
        </p:spPr>
      </p:sp>
      <p:sp>
        <p:nvSpPr>
          <p:cNvPr id="119" name="CustomShape 3"/>
          <p:cNvSpPr/>
          <p:nvPr/>
        </p:nvSpPr>
        <p:spPr>
          <a:xfrm>
            <a:off x="5715000" y="3500280"/>
            <a:ext cx="1714320" cy="1499760"/>
          </a:xfrm>
          <a:prstGeom prst="ellipse">
            <a:avLst/>
          </a:prstGeom>
          <a:noFill/>
          <a:ln w="55080">
            <a:solidFill>
              <a:srgbClr val="ff0000"/>
            </a:solidFill>
            <a:round/>
          </a:ln>
        </p:spPr>
      </p:sp>
      <p:sp>
        <p:nvSpPr>
          <p:cNvPr id="120" name="CustomShape 4"/>
          <p:cNvSpPr/>
          <p:nvPr/>
        </p:nvSpPr>
        <p:spPr>
          <a:xfrm>
            <a:off x="6500880" y="1500120"/>
            <a:ext cx="1571400" cy="1213920"/>
          </a:xfrm>
          <a:prstGeom prst="ellipse">
            <a:avLst/>
          </a:prstGeom>
          <a:noFill/>
          <a:ln w="55080">
            <a:solidFill>
              <a:srgbClr val="ff0000"/>
            </a:solidFill>
            <a:round/>
          </a:ln>
        </p:spPr>
      </p:sp>
      <p:sp>
        <p:nvSpPr>
          <p:cNvPr id="121" name="CustomShape 5"/>
          <p:cNvSpPr/>
          <p:nvPr/>
        </p:nvSpPr>
        <p:spPr>
          <a:xfrm>
            <a:off x="4714920" y="1571760"/>
            <a:ext cx="1142640" cy="928440"/>
          </a:xfrm>
          <a:prstGeom prst="ellipse">
            <a:avLst/>
          </a:prstGeom>
          <a:noFill/>
          <a:ln w="55080">
            <a:solidFill>
              <a:srgbClr val="ff0000"/>
            </a:solidFill>
            <a:round/>
          </a:ln>
        </p:spPr>
      </p:sp>
      <p:sp>
        <p:nvSpPr>
          <p:cNvPr id="122" name="CustomShape 6"/>
          <p:cNvSpPr/>
          <p:nvPr/>
        </p:nvSpPr>
        <p:spPr>
          <a:xfrm>
            <a:off x="857160" y="1571760"/>
            <a:ext cx="3428640" cy="2785680"/>
          </a:xfrm>
          <a:prstGeom prst="ellipse">
            <a:avLst/>
          </a:prstGeom>
          <a:noFill/>
          <a:ln w="55080">
            <a:solidFill>
              <a:srgbClr val="ff0000"/>
            </a:solidFill>
            <a:round/>
          </a:ln>
        </p:spPr>
      </p:sp>
    </p:spTree>
  </p:cSld>
  <p:timing>
    <p:tnLst>
      <p:par>
        <p:cTn id="233" dur="indefinite" restart="never" nodeType="tmRoot">
          <p:childTnLst>
            <p:seq>
              <p:cTn id="234" dur="indefinite" nodeType="mainSeq">
                <p:childTnLst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457200" y="1481400"/>
            <a:ext cx="8229240" cy="452556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pt-BR" sz="2700">
                <a:solidFill>
                  <a:srgbClr val="000000"/>
                </a:solidFill>
                <a:latin typeface="Lucida Sans Unicode"/>
                <a:ea typeface="Lucida Sans Unicode"/>
              </a:rPr>
              <a:t>Modularidade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700">
                <a:solidFill>
                  <a:srgbClr val="000000"/>
                </a:solidFill>
                <a:latin typeface="Lucida Sans Unicode"/>
                <a:ea typeface="Lucida Sans Unicode"/>
              </a:rPr>
              <a:t>Codificação mais legível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Módulos específicos para cada funcionalidade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Reuso de código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Melhor manutenibilidade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Portabilidade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  <p:sp>
        <p:nvSpPr>
          <p:cNvPr id="124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4100">
                <a:solidFill>
                  <a:srgbClr val="464646"/>
                </a:solidFill>
                <a:latin typeface="Lucida Sans Unicode"/>
              </a:rPr>
              <a:t>Aspectos de Projeto</a:t>
            </a:r>
            <a:r>
              <a:rPr b="1" lang="pt-BR" sz="4100">
                <a:solidFill>
                  <a:srgbClr val="464646"/>
                </a:solidFill>
                <a:latin typeface="Lucida Sans Unicode"/>
              </a:rPr>
              <a:t>
</a:t>
            </a:r>
            <a:endParaRPr/>
          </a:p>
        </p:txBody>
      </p:sp>
      <p:pic>
        <p:nvPicPr>
          <p:cNvPr id="12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762800" y="2746800"/>
            <a:ext cx="4114800" cy="271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65" dur="indefinite" restart="never" nodeType="tmRoot">
          <p:childTnLst>
            <p:seq>
              <p:cTn id="2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57200" y="1481400"/>
            <a:ext cx="8229240" cy="452556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pt-BR" sz="2700">
                <a:solidFill>
                  <a:srgbClr val="000000"/>
                </a:solidFill>
                <a:latin typeface="Lucida Sans Unicode"/>
                <a:ea typeface="Lucida Sans Unicode"/>
              </a:rPr>
              <a:t>Design Patterns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Factory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Inversão de Controle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Facade</a:t>
            </a:r>
            <a:endParaRPr/>
          </a:p>
        </p:txBody>
      </p:sp>
      <p:sp>
        <p:nvSpPr>
          <p:cNvPr id="127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4100">
                <a:solidFill>
                  <a:srgbClr val="464646"/>
                </a:solidFill>
                <a:latin typeface="Lucida Sans Unicode"/>
              </a:rPr>
              <a:t>Aspectos de Projeto</a:t>
            </a:r>
            <a:r>
              <a:rPr b="1" lang="pt-BR" sz="4100">
                <a:solidFill>
                  <a:srgbClr val="464646"/>
                </a:solidFill>
                <a:latin typeface="Lucida Sans Unicode"/>
              </a:rPr>
              <a:t>
</a:t>
            </a:r>
            <a:endParaRPr/>
          </a:p>
        </p:txBody>
      </p:sp>
      <p:pic>
        <p:nvPicPr>
          <p:cNvPr id="12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38000" y="1119600"/>
            <a:ext cx="2664000" cy="1708200"/>
          </a:xfrm>
          <a:prstGeom prst="rect">
            <a:avLst/>
          </a:prstGeom>
          <a:ln>
            <a:noFill/>
          </a:ln>
        </p:spPr>
      </p:pic>
      <p:pic>
        <p:nvPicPr>
          <p:cNvPr id="129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154200" y="3099600"/>
            <a:ext cx="2559960" cy="1571400"/>
          </a:xfrm>
          <a:prstGeom prst="rect">
            <a:avLst/>
          </a:prstGeom>
          <a:ln>
            <a:noFill/>
          </a:ln>
        </p:spPr>
      </p:pic>
      <p:pic>
        <p:nvPicPr>
          <p:cNvPr id="130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093000" y="4931280"/>
            <a:ext cx="2633400" cy="157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67" dur="indefinite" restart="never" nodeType="tmRoot">
          <p:childTnLst>
            <p:seq>
              <p:cTn id="2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457200" y="1481400"/>
            <a:ext cx="8229240" cy="45255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Inversão de Controle</a:t>
            </a:r>
            <a:endParaRPr/>
          </a:p>
        </p:txBody>
      </p:sp>
      <p:sp>
        <p:nvSpPr>
          <p:cNvPr id="132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4100">
                <a:solidFill>
                  <a:srgbClr val="464646"/>
                </a:solidFill>
                <a:latin typeface="Lucida Sans Unicode"/>
              </a:rPr>
              <a:t>Design Patterns</a:t>
            </a:r>
            <a:endParaRPr/>
          </a:p>
        </p:txBody>
      </p:sp>
    </p:spTree>
  </p:cSld>
  <p:timing>
    <p:tnLst>
      <p:par>
        <p:cTn id="269" dur="indefinite" restart="never" nodeType="tmRoot">
          <p:childTnLst>
            <p:seq>
              <p:cTn id="2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457200" y="1481400"/>
            <a:ext cx="8229240" cy="45255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Facade</a:t>
            </a:r>
            <a:endParaRPr/>
          </a:p>
        </p:txBody>
      </p:sp>
      <p:sp>
        <p:nvSpPr>
          <p:cNvPr id="134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4100">
                <a:solidFill>
                  <a:srgbClr val="464646"/>
                </a:solidFill>
                <a:latin typeface="Lucida Sans Unicode"/>
              </a:rPr>
              <a:t>Design Patterns</a:t>
            </a:r>
            <a:endParaRPr/>
          </a:p>
        </p:txBody>
      </p:sp>
      <p:pic>
        <p:nvPicPr>
          <p:cNvPr id="13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91640" y="1917000"/>
            <a:ext cx="6035760" cy="432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1" dur="indefinite" restart="never" nodeType="tmRoot">
          <p:childTnLst>
            <p:seq>
              <p:cTn id="2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1481400"/>
            <a:ext cx="8229240" cy="45255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Codificação mais legível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Módulos específicos para cada funcionalidade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Reuso de código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Melhor manutenibilidade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Portabilidade</a:t>
            </a:r>
            <a:endParaRPr/>
          </a:p>
        </p:txBody>
      </p:sp>
      <p:sp>
        <p:nvSpPr>
          <p:cNvPr id="137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4100">
                <a:solidFill>
                  <a:srgbClr val="464646"/>
                </a:solidFill>
                <a:latin typeface="Lucida Sans Unicode"/>
              </a:rPr>
              <a:t>Modularidade</a:t>
            </a:r>
            <a:endParaRPr/>
          </a:p>
        </p:txBody>
      </p:sp>
    </p:spTree>
  </p:cSld>
  <p:timing>
    <p:tnLst>
      <p:par>
        <p:cTn id="273" dur="indefinite" restart="never" nodeType="tmRoot">
          <p:childTnLst>
            <p:seq>
              <p:cTn id="274" dur="indefinite" nodeType="mainSeq">
                <p:childTnLst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79" dur="500"/>
                                        <p:tgtEl>
                                          <p:spTgt spid="136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5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84" dur="500"/>
                                        <p:tgtEl>
                                          <p:spTgt spid="136">
                                            <p:txEl>
                                              <p:pRg st="25" end="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70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89" dur="500"/>
                                        <p:tgtEl>
                                          <p:spTgt spid="136">
                                            <p:txEl>
                                              <p:pRg st="70" end="8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86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94" dur="500"/>
                                        <p:tgtEl>
                                          <p:spTgt spid="136">
                                            <p:txEl>
                                              <p:pRg st="86" end="1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10" end="1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99" dur="500"/>
                                        <p:tgtEl>
                                          <p:spTgt spid="136">
                                            <p:txEl>
                                              <p:pRg st="110" end="1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Espaço Reservado para Conteúdo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428840"/>
            <a:ext cx="8229240" cy="4428720"/>
          </a:xfrm>
          <a:prstGeom prst="rect">
            <a:avLst/>
          </a:prstGeom>
          <a:ln>
            <a:noFill/>
          </a:ln>
        </p:spPr>
      </p:pic>
      <p:sp>
        <p:nvSpPr>
          <p:cNvPr id="13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4100">
                <a:solidFill>
                  <a:srgbClr val="464646"/>
                </a:solidFill>
                <a:latin typeface="Lucida Sans Unicode"/>
              </a:rPr>
              <a:t>Modularidade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5072040" y="2071800"/>
            <a:ext cx="1714320" cy="3214440"/>
          </a:xfrm>
          <a:prstGeom prst="ellipse">
            <a:avLst/>
          </a:prstGeom>
          <a:noFill/>
          <a:ln w="55080">
            <a:solidFill>
              <a:srgbClr val="ff0000"/>
            </a:solidFill>
            <a:round/>
          </a:ln>
        </p:spPr>
      </p:sp>
      <p:sp>
        <p:nvSpPr>
          <p:cNvPr id="141" name="CustomShape 3"/>
          <p:cNvSpPr/>
          <p:nvPr/>
        </p:nvSpPr>
        <p:spPr>
          <a:xfrm>
            <a:off x="7000920" y="2857320"/>
            <a:ext cx="1856880" cy="1652400"/>
          </a:xfrm>
          <a:prstGeom prst="ellipse">
            <a:avLst/>
          </a:prstGeom>
          <a:noFill/>
          <a:ln w="55080">
            <a:solidFill>
              <a:srgbClr val="ff0000"/>
            </a:solidFill>
            <a:round/>
          </a:ln>
        </p:spPr>
      </p:sp>
      <p:sp>
        <p:nvSpPr>
          <p:cNvPr id="142" name="Line 4"/>
          <p:cNvSpPr/>
          <p:nvPr/>
        </p:nvSpPr>
        <p:spPr>
          <a:xfrm flipH="1">
            <a:off x="4714560" y="714960"/>
            <a:ext cx="1080" cy="5714280"/>
          </a:xfrm>
          <a:prstGeom prst="line">
            <a:avLst/>
          </a:prstGeom>
          <a:ln w="28440">
            <a:solidFill>
              <a:srgbClr val="ff0000"/>
            </a:solidFill>
            <a:round/>
          </a:ln>
        </p:spPr>
      </p:sp>
    </p:spTree>
  </p:cSld>
  <p:timing>
    <p:tnLst>
      <p:par>
        <p:cTn id="300" dur="indefinite" restart="never" nodeType="tmRoot">
          <p:childTnLst>
            <p:seq>
              <p:cTn id="301" dur="indefinite" nodeType="mainSeq">
                <p:childTnLst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nodeType="click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1481400"/>
            <a:ext cx="8229240" cy="45255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Apresentação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Internet das Coisas (IoT)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Algoritmos Genéticos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EPOSMote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Modbus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Desenvolvimento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Resultados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Conclusão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Demonstração Prática</a:t>
            </a:r>
            <a:endParaRPr/>
          </a:p>
        </p:txBody>
      </p:sp>
      <p:sp>
        <p:nvSpPr>
          <p:cNvPr id="94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4100">
                <a:solidFill>
                  <a:srgbClr val="464646"/>
                </a:solidFill>
                <a:latin typeface="Lucida Sans Unicode"/>
              </a:rPr>
              <a:t>Roteiro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>
                <p:childTnLst>
                  <p:par>
                    <p:cTn id="5" fill="freeze">
                      <p:stCondLst>
                        <p:cond delay="indefinite"/>
                      </p:stCondLst>
                      <p:childTnLst>
                        <p:par>
                          <p:cTn id="6" fill="freeze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9" dur="500"/>
                                        <p:tgtEl>
                                          <p:spTgt spid="93">
                                            <p:txEl>
                                              <p:p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freeze">
                      <p:stCondLst>
                        <p:cond delay="indefinite"/>
                      </p:stCondLst>
                      <p:childTnLst>
                        <p:par>
                          <p:cTn id="11" fill="freeze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3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4" dur="500"/>
                                        <p:tgtEl>
                                          <p:spTgt spid="93">
                                            <p:txEl>
                                              <p:pRg st="13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freeze">
                      <p:stCondLst>
                        <p:cond delay="indefinite"/>
                      </p:stCondLst>
                      <p:childTnLst>
                        <p:par>
                          <p:cTn id="16" fill="freeze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9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9" dur="500"/>
                                        <p:tgtEl>
                                          <p:spTgt spid="93">
                                            <p:txEl>
                                              <p:pRg st="39" end="6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freeze">
                      <p:stCondLst>
                        <p:cond delay="indefinite"/>
                      </p:stCondLst>
                      <p:childTnLst>
                        <p:par>
                          <p:cTn id="21" fill="freeze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60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4" dur="500"/>
                                        <p:tgtEl>
                                          <p:spTgt spid="93">
                                            <p:txEl>
                                              <p:pRg st="60" end="6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freeze">
                      <p:stCondLst>
                        <p:cond delay="indefinite"/>
                      </p:stCondLst>
                      <p:childTnLst>
                        <p:par>
                          <p:cTn id="26" fill="freeze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69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9" dur="500"/>
                                        <p:tgtEl>
                                          <p:spTgt spid="93">
                                            <p:txEl>
                                              <p:pRg st="69" end="7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freeze">
                      <p:stCondLst>
                        <p:cond delay="indefinite"/>
                      </p:stCondLst>
                      <p:childTnLst>
                        <p:par>
                          <p:cTn id="31" fill="freeze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76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34" dur="500"/>
                                        <p:tgtEl>
                                          <p:spTgt spid="93">
                                            <p:txEl>
                                              <p:pRg st="76" end="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freeze">
                      <p:stCondLst>
                        <p:cond delay="indefinite"/>
                      </p:stCondLst>
                      <p:childTnLst>
                        <p:par>
                          <p:cTn id="36" fill="freeze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92" end="1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39" dur="500"/>
                                        <p:tgtEl>
                                          <p:spTgt spid="93">
                                            <p:txEl>
                                              <p:pRg st="92" end="10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freeze">
                      <p:stCondLst>
                        <p:cond delay="indefinite"/>
                      </p:stCondLst>
                      <p:childTnLst>
                        <p:par>
                          <p:cTn id="41" fill="freeze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0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44" dur="500"/>
                                        <p:tgtEl>
                                          <p:spTgt spid="93">
                                            <p:txEl>
                                              <p:pRg st="103" end="1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freeze">
                      <p:stCondLst>
                        <p:cond delay="indefinite"/>
                      </p:stCondLst>
                      <p:childTnLst>
                        <p:par>
                          <p:cTn id="46" fill="freeze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13" end="1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49" dur="500"/>
                                        <p:tgtEl>
                                          <p:spTgt spid="93">
                                            <p:txEl>
                                              <p:pRg st="113" end="1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2699640" y="2925000"/>
            <a:ext cx="4692960" cy="78552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4800">
                <a:solidFill>
                  <a:srgbClr val="464646"/>
                </a:solidFill>
                <a:latin typeface="Lucida Sans Unicode"/>
              </a:rPr>
              <a:t>Resultados</a:t>
            </a:r>
            <a:endParaRPr/>
          </a:p>
        </p:txBody>
      </p:sp>
      <p:sp>
        <p:nvSpPr>
          <p:cNvPr id="144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endParaRPr/>
          </a:p>
        </p:txBody>
      </p:sp>
    </p:spTree>
  </p:cSld>
  <p:timing>
    <p:tnLst>
      <p:par>
        <p:cTn id="320" dur="indefinite" restart="never" nodeType="tmRoot">
          <p:childTnLst>
            <p:seq>
              <p:cTn id="32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4100">
                <a:solidFill>
                  <a:srgbClr val="464646"/>
                </a:solidFill>
                <a:latin typeface="Lucida Sans Unicode"/>
              </a:rPr>
              <a:t>Algoritmos Genéticos</a:t>
            </a:r>
            <a:r>
              <a:rPr b="1" lang="pt-BR" sz="2800">
                <a:solidFill>
                  <a:srgbClr val="464646"/>
                </a:solidFill>
                <a:latin typeface="Lucida Sans Unicode"/>
              </a:rPr>
              <a:t> - Entrada</a:t>
            </a:r>
            <a:endParaRPr/>
          </a:p>
        </p:txBody>
      </p:sp>
      <p:pic>
        <p:nvPicPr>
          <p:cNvPr id="146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7120" y="3571920"/>
            <a:ext cx="8010000" cy="3066840"/>
          </a:xfrm>
          <a:prstGeom prst="rect">
            <a:avLst/>
          </a:prstGeom>
          <a:ln w="9360">
            <a:noFill/>
          </a:ln>
        </p:spPr>
      </p:pic>
      <p:pic>
        <p:nvPicPr>
          <p:cNvPr id="147" name="Pictur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28760" y="1071720"/>
            <a:ext cx="8229240" cy="29142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322" dur="indefinite" restart="never" nodeType="tmRoot">
          <p:childTnLst>
            <p:seq>
              <p:cTn id="32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4100">
                <a:solidFill>
                  <a:srgbClr val="464646"/>
                </a:solidFill>
                <a:latin typeface="Lucida Sans Unicode"/>
              </a:rPr>
              <a:t>Algoritmos Genéticos</a:t>
            </a:r>
            <a:r>
              <a:rPr b="1" lang="pt-BR" sz="2800">
                <a:solidFill>
                  <a:srgbClr val="464646"/>
                </a:solidFill>
                <a:latin typeface="Lucida Sans Unicode"/>
              </a:rPr>
              <a:t> - </a:t>
            </a:r>
            <a:r>
              <a:rPr b="1" i="1" lang="pt-BR" sz="2800">
                <a:solidFill>
                  <a:srgbClr val="464646"/>
                </a:solidFill>
                <a:latin typeface="Lucida Sans Unicode"/>
              </a:rPr>
              <a:t>Crossover</a:t>
            </a:r>
            <a:endParaRPr/>
          </a:p>
        </p:txBody>
      </p:sp>
      <p:pic>
        <p:nvPicPr>
          <p:cNvPr id="14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6240" y="1857240"/>
            <a:ext cx="8934840" cy="3271320"/>
          </a:xfrm>
          <a:prstGeom prst="rect">
            <a:avLst/>
          </a:prstGeom>
          <a:ln w="9360">
            <a:noFill/>
          </a:ln>
        </p:spPr>
      </p:pic>
      <p:sp>
        <p:nvSpPr>
          <p:cNvPr id="150" name="Line 2"/>
          <p:cNvSpPr/>
          <p:nvPr/>
        </p:nvSpPr>
        <p:spPr>
          <a:xfrm flipV="1">
            <a:off x="635400" y="2781000"/>
            <a:ext cx="2993400" cy="1573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51" name="Line 3"/>
          <p:cNvSpPr/>
          <p:nvPr/>
        </p:nvSpPr>
        <p:spPr>
          <a:xfrm flipV="1">
            <a:off x="1663200" y="3583800"/>
            <a:ext cx="2147400" cy="770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52" name="Line 4"/>
          <p:cNvSpPr/>
          <p:nvPr/>
        </p:nvSpPr>
        <p:spPr>
          <a:xfrm>
            <a:off x="2676600" y="4354200"/>
            <a:ext cx="1134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53" name="TextShape 5"/>
          <p:cNvSpPr txBox="1"/>
          <p:nvPr/>
        </p:nvSpPr>
        <p:spPr>
          <a:xfrm>
            <a:off x="1405800" y="3265200"/>
            <a:ext cx="5904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pt-BR">
                <a:latin typeface="Arial"/>
              </a:rPr>
              <a:t>V</a:t>
            </a:r>
            <a:endParaRPr/>
          </a:p>
        </p:txBody>
      </p:sp>
    </p:spTree>
  </p:cSld>
  <p:timing>
    <p:tnLst>
      <p:par>
        <p:cTn id="324" dur="indefinite" restart="never" nodeType="tmRoot">
          <p:childTnLst>
            <p:seq>
              <p:cTn id="32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4100">
                <a:solidFill>
                  <a:srgbClr val="464646"/>
                </a:solidFill>
                <a:latin typeface="Lucida Sans Unicode"/>
              </a:rPr>
              <a:t>Algoritmos Genéticos</a:t>
            </a:r>
            <a:r>
              <a:rPr b="1" lang="pt-BR" sz="2800">
                <a:solidFill>
                  <a:srgbClr val="464646"/>
                </a:solidFill>
                <a:latin typeface="Lucida Sans Unicode"/>
              </a:rPr>
              <a:t> - Mutação</a:t>
            </a:r>
            <a:endParaRPr/>
          </a:p>
        </p:txBody>
      </p:sp>
      <p:pic>
        <p:nvPicPr>
          <p:cNvPr id="15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4200" y="1943280"/>
            <a:ext cx="8790480" cy="3200040"/>
          </a:xfrm>
          <a:prstGeom prst="rect">
            <a:avLst/>
          </a:prstGeom>
          <a:ln w="9360">
            <a:noFill/>
          </a:ln>
        </p:spPr>
      </p:pic>
      <p:sp>
        <p:nvSpPr>
          <p:cNvPr id="156" name="Line 2"/>
          <p:cNvSpPr/>
          <p:nvPr/>
        </p:nvSpPr>
        <p:spPr>
          <a:xfrm flipV="1">
            <a:off x="529200" y="2766600"/>
            <a:ext cx="3780000" cy="846000"/>
          </a:xfrm>
          <a:prstGeom prst="line">
            <a:avLst/>
          </a:prstGeom>
          <a:ln>
            <a:solidFill>
              <a:srgbClr val="808080"/>
            </a:solidFill>
            <a:custDash>
              <a:ds d="197000" sp="197000"/>
            </a:custDash>
            <a:tailEnd len="med" type="triangle" w="med"/>
          </a:ln>
        </p:spPr>
      </p:sp>
      <p:sp>
        <p:nvSpPr>
          <p:cNvPr id="157" name="Line 3"/>
          <p:cNvSpPr/>
          <p:nvPr/>
        </p:nvSpPr>
        <p:spPr>
          <a:xfrm flipV="1">
            <a:off x="1391400" y="3461400"/>
            <a:ext cx="2478600" cy="13914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58" name="Line 4"/>
          <p:cNvSpPr/>
          <p:nvPr/>
        </p:nvSpPr>
        <p:spPr>
          <a:xfrm flipV="1">
            <a:off x="2721600" y="4278600"/>
            <a:ext cx="4323600" cy="574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59" name="TextShape 5"/>
          <p:cNvSpPr txBox="1"/>
          <p:nvPr/>
        </p:nvSpPr>
        <p:spPr>
          <a:xfrm>
            <a:off x="1261800" y="2761200"/>
            <a:ext cx="5904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pt-BR">
                <a:latin typeface="Arial"/>
              </a:rPr>
              <a:t>V</a:t>
            </a:r>
            <a:endParaRPr/>
          </a:p>
        </p:txBody>
      </p:sp>
      <p:sp>
        <p:nvSpPr>
          <p:cNvPr id="160" name="TextShape 6"/>
          <p:cNvSpPr txBox="1"/>
          <p:nvPr/>
        </p:nvSpPr>
        <p:spPr>
          <a:xfrm>
            <a:off x="1873800" y="3409200"/>
            <a:ext cx="5904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pt-BR">
                <a:latin typeface="Arial"/>
              </a:rPr>
              <a:t>H</a:t>
            </a:r>
            <a:endParaRPr/>
          </a:p>
        </p:txBody>
      </p:sp>
      <p:sp>
        <p:nvSpPr>
          <p:cNvPr id="161" name="TextShape 7"/>
          <p:cNvSpPr txBox="1"/>
          <p:nvPr/>
        </p:nvSpPr>
        <p:spPr>
          <a:xfrm>
            <a:off x="1261800" y="3985200"/>
            <a:ext cx="5904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pt-BR">
                <a:latin typeface="Arial"/>
              </a:rPr>
              <a:t>V</a:t>
            </a:r>
            <a:endParaRPr/>
          </a:p>
        </p:txBody>
      </p:sp>
      <p:sp>
        <p:nvSpPr>
          <p:cNvPr id="162" name="TextShape 8"/>
          <p:cNvSpPr txBox="1"/>
          <p:nvPr/>
        </p:nvSpPr>
        <p:spPr>
          <a:xfrm>
            <a:off x="2557800" y="3985200"/>
            <a:ext cx="5904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pt-BR">
                <a:latin typeface="Arial"/>
              </a:rPr>
              <a:t>V</a:t>
            </a:r>
            <a:endParaRPr/>
          </a:p>
        </p:txBody>
      </p:sp>
    </p:spTree>
  </p:cSld>
  <p:timing>
    <p:tnLst>
      <p:par>
        <p:cTn id="326" dur="indefinite" restart="never" nodeType="tmRoot">
          <p:childTnLst>
            <p:seq>
              <p:cTn id="32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200">
                <a:solidFill>
                  <a:srgbClr val="464646"/>
                </a:solidFill>
                <a:latin typeface="Lucida Sans Unicode"/>
              </a:rPr>
              <a:t>Interação com Objeto Inteligente</a:t>
            </a:r>
            <a:r>
              <a:rPr b="1" lang="pt-BR" sz="2800">
                <a:solidFill>
                  <a:srgbClr val="464646"/>
                </a:solidFill>
                <a:latin typeface="Lucida Sans Unicode"/>
              </a:rPr>
              <a:t> – AC</a:t>
            </a:r>
            <a:endParaRPr/>
          </a:p>
        </p:txBody>
      </p:sp>
      <p:pic>
        <p:nvPicPr>
          <p:cNvPr id="16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9880" y="1380600"/>
            <a:ext cx="8640720" cy="1439640"/>
          </a:xfrm>
          <a:prstGeom prst="rect">
            <a:avLst/>
          </a:prstGeom>
          <a:ln>
            <a:noFill/>
          </a:ln>
        </p:spPr>
      </p:pic>
      <p:pic>
        <p:nvPicPr>
          <p:cNvPr id="165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-16200" y="3156840"/>
            <a:ext cx="9036000" cy="2266560"/>
          </a:xfrm>
          <a:prstGeom prst="rect">
            <a:avLst/>
          </a:prstGeom>
          <a:ln>
            <a:noFill/>
          </a:ln>
        </p:spPr>
      </p:pic>
      <p:sp>
        <p:nvSpPr>
          <p:cNvPr id="166" name="Line 2"/>
          <p:cNvSpPr/>
          <p:nvPr/>
        </p:nvSpPr>
        <p:spPr>
          <a:xfrm>
            <a:off x="1195200" y="2430000"/>
            <a:ext cx="3038400" cy="2347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67" name="CustomShape 3"/>
          <p:cNvSpPr/>
          <p:nvPr/>
        </p:nvSpPr>
        <p:spPr>
          <a:xfrm>
            <a:off x="4113000" y="4667400"/>
            <a:ext cx="529200" cy="40860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</p:sp>
      <p:sp>
        <p:nvSpPr>
          <p:cNvPr id="168" name="CustomShape 4"/>
          <p:cNvSpPr/>
          <p:nvPr/>
        </p:nvSpPr>
        <p:spPr>
          <a:xfrm>
            <a:off x="954000" y="2052000"/>
            <a:ext cx="529200" cy="40860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</p:sp>
      <p:pic>
        <p:nvPicPr>
          <p:cNvPr id="169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856800" y="5700600"/>
            <a:ext cx="7185240" cy="99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28" dur="indefinite" restart="never" nodeType="tmRoot">
          <p:childTnLst>
            <p:seq>
              <p:cTn id="32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200">
                <a:solidFill>
                  <a:srgbClr val="464646"/>
                </a:solidFill>
                <a:latin typeface="Lucida Sans Unicode"/>
              </a:rPr>
              <a:t>Interação com Objeto Inteligente</a:t>
            </a:r>
            <a:r>
              <a:rPr b="1" lang="pt-BR" sz="2800">
                <a:solidFill>
                  <a:srgbClr val="464646"/>
                </a:solidFill>
                <a:latin typeface="Lucida Sans Unicode"/>
              </a:rPr>
              <a:t> – AC</a:t>
            </a:r>
            <a:endParaRPr/>
          </a:p>
        </p:txBody>
      </p:sp>
      <p:pic>
        <p:nvPicPr>
          <p:cNvPr id="17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9880" y="1380600"/>
            <a:ext cx="8640720" cy="1439640"/>
          </a:xfrm>
          <a:prstGeom prst="rect">
            <a:avLst/>
          </a:prstGeom>
          <a:ln>
            <a:noFill/>
          </a:ln>
        </p:spPr>
      </p:pic>
      <p:sp>
        <p:nvSpPr>
          <p:cNvPr id="172" name="Line 2"/>
          <p:cNvSpPr/>
          <p:nvPr/>
        </p:nvSpPr>
        <p:spPr>
          <a:xfrm>
            <a:off x="1195200" y="2430000"/>
            <a:ext cx="3038400" cy="2347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73" name="CustomShape 3"/>
          <p:cNvSpPr/>
          <p:nvPr/>
        </p:nvSpPr>
        <p:spPr>
          <a:xfrm>
            <a:off x="4113000" y="4667400"/>
            <a:ext cx="529200" cy="40860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</p:sp>
      <p:sp>
        <p:nvSpPr>
          <p:cNvPr id="174" name="CustomShape 4"/>
          <p:cNvSpPr/>
          <p:nvPr/>
        </p:nvSpPr>
        <p:spPr>
          <a:xfrm>
            <a:off x="954000" y="2052000"/>
            <a:ext cx="529200" cy="40860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</p:sp>
      <p:pic>
        <p:nvPicPr>
          <p:cNvPr id="175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56800" y="5700600"/>
            <a:ext cx="7185240" cy="997200"/>
          </a:xfrm>
          <a:prstGeom prst="rect">
            <a:avLst/>
          </a:prstGeom>
          <a:ln>
            <a:noFill/>
          </a:ln>
        </p:spPr>
      </p:pic>
      <p:sp>
        <p:nvSpPr>
          <p:cNvPr id="176" name="Line 5"/>
          <p:cNvSpPr/>
          <p:nvPr/>
        </p:nvSpPr>
        <p:spPr>
          <a:xfrm flipV="1">
            <a:off x="0" y="1526400"/>
            <a:ext cx="4384800" cy="17244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177" name="Line 6"/>
          <p:cNvSpPr/>
          <p:nvPr/>
        </p:nvSpPr>
        <p:spPr>
          <a:xfrm>
            <a:off x="0" y="5306400"/>
            <a:ext cx="4460400" cy="7722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178" name="CustomShape 7"/>
          <p:cNvSpPr/>
          <p:nvPr/>
        </p:nvSpPr>
        <p:spPr>
          <a:xfrm>
            <a:off x="0" y="1346400"/>
            <a:ext cx="9298800" cy="5698800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sp>
      <p:pic>
        <p:nvPicPr>
          <p:cNvPr id="179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-16200" y="3156840"/>
            <a:ext cx="9036000" cy="2266560"/>
          </a:xfrm>
          <a:prstGeom prst="rect">
            <a:avLst/>
          </a:prstGeom>
          <a:ln>
            <a:noFill/>
          </a:ln>
        </p:spPr>
      </p:pic>
      <p:pic>
        <p:nvPicPr>
          <p:cNvPr id="180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460400" y="1553400"/>
            <a:ext cx="9336600" cy="461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0" dur="indefinite" restart="never" nodeType="tmRoot">
          <p:childTnLst>
            <p:seq>
              <p:cTn id="33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200">
                <a:solidFill>
                  <a:srgbClr val="464646"/>
                </a:solidFill>
                <a:latin typeface="Lucida Sans Unicode"/>
              </a:rPr>
              <a:t>Interação com Objeto Inteligente</a:t>
            </a:r>
            <a:r>
              <a:rPr b="1" lang="pt-BR" sz="2800">
                <a:solidFill>
                  <a:srgbClr val="464646"/>
                </a:solidFill>
                <a:latin typeface="Lucida Sans Unicode"/>
              </a:rPr>
              <a:t> – AC</a:t>
            </a:r>
            <a:endParaRPr/>
          </a:p>
        </p:txBody>
      </p:sp>
      <p:pic>
        <p:nvPicPr>
          <p:cNvPr id="18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9880" y="1380600"/>
            <a:ext cx="8640720" cy="1439640"/>
          </a:xfrm>
          <a:prstGeom prst="rect">
            <a:avLst/>
          </a:prstGeom>
          <a:ln>
            <a:noFill/>
          </a:ln>
        </p:spPr>
      </p:pic>
      <p:pic>
        <p:nvPicPr>
          <p:cNvPr id="183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-16200" y="3156840"/>
            <a:ext cx="9036000" cy="2266560"/>
          </a:xfrm>
          <a:prstGeom prst="rect">
            <a:avLst/>
          </a:prstGeom>
          <a:ln>
            <a:noFill/>
          </a:ln>
        </p:spPr>
      </p:pic>
      <p:sp>
        <p:nvSpPr>
          <p:cNvPr id="184" name="Line 2"/>
          <p:cNvSpPr/>
          <p:nvPr/>
        </p:nvSpPr>
        <p:spPr>
          <a:xfrm>
            <a:off x="1195200" y="2430000"/>
            <a:ext cx="3038400" cy="2347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85" name="CustomShape 3"/>
          <p:cNvSpPr/>
          <p:nvPr/>
        </p:nvSpPr>
        <p:spPr>
          <a:xfrm>
            <a:off x="4113000" y="4667400"/>
            <a:ext cx="529200" cy="40860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</p:sp>
      <p:sp>
        <p:nvSpPr>
          <p:cNvPr id="186" name="CustomShape 4"/>
          <p:cNvSpPr/>
          <p:nvPr/>
        </p:nvSpPr>
        <p:spPr>
          <a:xfrm>
            <a:off x="954000" y="2052000"/>
            <a:ext cx="529200" cy="408600"/>
          </a:xfrm>
          <a:prstGeom prst="ellipse">
            <a:avLst/>
          </a:prstGeom>
          <a:noFill/>
          <a:ln>
            <a:solidFill>
              <a:srgbClr val="3465a4"/>
            </a:solidFill>
          </a:ln>
        </p:spPr>
      </p:sp>
      <p:pic>
        <p:nvPicPr>
          <p:cNvPr id="187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856800" y="5700600"/>
            <a:ext cx="7185240" cy="997200"/>
          </a:xfrm>
          <a:prstGeom prst="rect">
            <a:avLst/>
          </a:prstGeom>
          <a:ln>
            <a:noFill/>
          </a:ln>
        </p:spPr>
      </p:pic>
      <p:pic>
        <p:nvPicPr>
          <p:cNvPr id="188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257800" y="1861200"/>
            <a:ext cx="7185240" cy="3128400"/>
          </a:xfrm>
          <a:prstGeom prst="rect">
            <a:avLst/>
          </a:prstGeom>
          <a:ln>
            <a:noFill/>
          </a:ln>
        </p:spPr>
      </p:pic>
      <p:sp>
        <p:nvSpPr>
          <p:cNvPr id="189" name="Line 5"/>
          <p:cNvSpPr/>
          <p:nvPr/>
        </p:nvSpPr>
        <p:spPr>
          <a:xfrm flipV="1">
            <a:off x="856800" y="1861200"/>
            <a:ext cx="4401000" cy="38394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190" name="Line 6"/>
          <p:cNvSpPr/>
          <p:nvPr/>
        </p:nvSpPr>
        <p:spPr>
          <a:xfrm flipV="1">
            <a:off x="4309200" y="4989600"/>
            <a:ext cx="4384800" cy="17082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191" name="Line 7"/>
          <p:cNvSpPr/>
          <p:nvPr/>
        </p:nvSpPr>
        <p:spPr>
          <a:xfrm flipV="1">
            <a:off x="4309200" y="4989600"/>
            <a:ext cx="1618200" cy="71100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192" name="Line 8"/>
          <p:cNvSpPr/>
          <p:nvPr/>
        </p:nvSpPr>
        <p:spPr>
          <a:xfrm flipV="1">
            <a:off x="856800" y="4989600"/>
            <a:ext cx="4401000" cy="1708200"/>
          </a:xfrm>
          <a:prstGeom prst="line">
            <a:avLst/>
          </a:prstGeom>
          <a:ln>
            <a:solidFill>
              <a:srgbClr val="000000"/>
            </a:solidFill>
          </a:ln>
        </p:spPr>
      </p:sp>
    </p:spTree>
  </p:cSld>
  <p:timing>
    <p:tnLst>
      <p:par>
        <p:cTn id="332" dur="indefinite" restart="never" nodeType="tmRoot">
          <p:childTnLst>
            <p:seq>
              <p:cTn id="33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200">
                <a:solidFill>
                  <a:srgbClr val="464646"/>
                </a:solidFill>
                <a:latin typeface="Lucida Sans Unicode"/>
              </a:rPr>
              <a:t>Interação com Objeto Inteligente </a:t>
            </a:r>
            <a:r>
              <a:rPr b="1" lang="pt-BR" sz="2800">
                <a:solidFill>
                  <a:srgbClr val="464646"/>
                </a:solidFill>
                <a:latin typeface="Lucida Sans Unicode"/>
              </a:rPr>
              <a:t>– AC</a:t>
            </a:r>
            <a:endParaRPr/>
          </a:p>
        </p:txBody>
      </p:sp>
    </p:spTree>
  </p:cSld>
  <p:timing>
    <p:tnLst>
      <p:par>
        <p:cTn id="334" dur="indefinite" restart="never" nodeType="tmRoot">
          <p:childTnLst>
            <p:seq>
              <p:cTn id="3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200">
                <a:solidFill>
                  <a:srgbClr val="464646"/>
                </a:solidFill>
                <a:latin typeface="Lucida Sans Unicode"/>
              </a:rPr>
              <a:t>Interação com Objeto Inteligente </a:t>
            </a:r>
            <a:r>
              <a:rPr b="1" lang="pt-BR" sz="2800">
                <a:solidFill>
                  <a:srgbClr val="464646"/>
                </a:solidFill>
                <a:latin typeface="Lucida Sans Unicode"/>
              </a:rPr>
              <a:t>– AC</a:t>
            </a:r>
            <a:endParaRPr/>
          </a:p>
        </p:txBody>
      </p:sp>
      <p:pic>
        <p:nvPicPr>
          <p:cNvPr id="19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99640" y="2133000"/>
            <a:ext cx="7185240" cy="263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6" dur="indefinite" restart="never" nodeType="tmRoot">
          <p:childTnLst>
            <p:seq>
              <p:cTn id="33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6080" y="2205000"/>
            <a:ext cx="9097560" cy="1857240"/>
          </a:xfrm>
          <a:prstGeom prst="rect">
            <a:avLst/>
          </a:prstGeom>
          <a:ln>
            <a:noFill/>
          </a:ln>
        </p:spPr>
      </p:pic>
      <p:sp>
        <p:nvSpPr>
          <p:cNvPr id="197" name="TextShape 1"/>
          <p:cNvSpPr txBox="1"/>
          <p:nvPr/>
        </p:nvSpPr>
        <p:spPr>
          <a:xfrm>
            <a:off x="457200" y="274680"/>
            <a:ext cx="850680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200">
                <a:solidFill>
                  <a:srgbClr val="464646"/>
                </a:solidFill>
                <a:latin typeface="Lucida Sans Unicode"/>
              </a:rPr>
              <a:t>Interação com Objeto Inteligente </a:t>
            </a:r>
            <a:r>
              <a:rPr b="1" lang="pt-BR" sz="2400">
                <a:solidFill>
                  <a:srgbClr val="464646"/>
                </a:solidFill>
                <a:latin typeface="Lucida Sans Unicode"/>
              </a:rPr>
              <a:t>– Lâmpada</a:t>
            </a:r>
            <a:endParaRPr/>
          </a:p>
        </p:txBody>
      </p:sp>
    </p:spTree>
  </p:cSld>
  <p:timing>
    <p:tnLst>
      <p:par>
        <p:cTn id="338" dur="indefinite" restart="never" nodeType="tmRoot">
          <p:childTnLst>
            <p:seq>
              <p:cTn id="33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1481400"/>
            <a:ext cx="8229240" cy="45255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Automação Residencial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Monitoramento e/ou manipulação por dispositivos móveis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Interface Gráfica automatizada e adaptável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Interação via rede sem fio</a:t>
            </a:r>
            <a:endParaRPr/>
          </a:p>
        </p:txBody>
      </p:sp>
      <p:sp>
        <p:nvSpPr>
          <p:cNvPr id="96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4100">
                <a:solidFill>
                  <a:srgbClr val="464646"/>
                </a:solidFill>
                <a:latin typeface="Lucida Sans Unicode"/>
              </a:rPr>
              <a:t>Contextualização</a:t>
            </a:r>
            <a:endParaRPr/>
          </a:p>
        </p:txBody>
      </p:sp>
    </p:spTree>
  </p:cSld>
  <p:timing>
    <p:tnLst>
      <p:par>
        <p:cTn id="50" dur="indefinite" restart="never" nodeType="tmRoot">
          <p:childTnLst>
            <p:seq>
              <p:cTn id="51" dur="indefinite" nodeType="mainSeq">
                <p:childTnLst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56" dur="500"/>
                                        <p:tgtEl>
                                          <p:spTgt spid="95">
                                            <p:txEl>
                                              <p:pRg st="0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2" end="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61" dur="500"/>
                                        <p:tgtEl>
                                          <p:spTgt spid="95">
                                            <p:txEl>
                                              <p:pRg st="22" end="7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77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66" dur="500"/>
                                        <p:tgtEl>
                                          <p:spTgt spid="95">
                                            <p:txEl>
                                              <p:pRg st="77" end="1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20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71" dur="500"/>
                                        <p:tgtEl>
                                          <p:spTgt spid="95">
                                            <p:txEl>
                                              <p:pRg st="120" end="1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457200" y="274680"/>
            <a:ext cx="850680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200">
                <a:solidFill>
                  <a:srgbClr val="464646"/>
                </a:solidFill>
                <a:latin typeface="Lucida Sans Unicode"/>
              </a:rPr>
              <a:t>Interação com Objeto Inteligente </a:t>
            </a:r>
            <a:r>
              <a:rPr b="1" lang="pt-BR" sz="2400">
                <a:solidFill>
                  <a:srgbClr val="464646"/>
                </a:solidFill>
                <a:latin typeface="Lucida Sans Unicode"/>
              </a:rPr>
              <a:t>– Lâmpada</a:t>
            </a:r>
            <a:endParaRPr/>
          </a:p>
        </p:txBody>
      </p:sp>
      <p:pic>
        <p:nvPicPr>
          <p:cNvPr id="19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4000" y="2421000"/>
            <a:ext cx="8820000" cy="182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40" dur="indefinite" restart="never" nodeType="tmRoot">
          <p:childTnLst>
            <p:seq>
              <p:cTn id="34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4880" y="2133000"/>
            <a:ext cx="8727120" cy="2765880"/>
          </a:xfrm>
          <a:prstGeom prst="rect">
            <a:avLst/>
          </a:prstGeom>
          <a:ln>
            <a:noFill/>
          </a:ln>
        </p:spPr>
      </p:pic>
      <p:sp>
        <p:nvSpPr>
          <p:cNvPr id="201" name="TextShape 1"/>
          <p:cNvSpPr txBox="1"/>
          <p:nvPr/>
        </p:nvSpPr>
        <p:spPr>
          <a:xfrm>
            <a:off x="457200" y="274680"/>
            <a:ext cx="850680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3200">
                <a:solidFill>
                  <a:srgbClr val="464646"/>
                </a:solidFill>
                <a:latin typeface="Lucida Sans Unicode"/>
              </a:rPr>
              <a:t>Interação com Objeto Inteligente </a:t>
            </a:r>
            <a:r>
              <a:rPr b="1" lang="pt-BR" sz="2400">
                <a:solidFill>
                  <a:srgbClr val="464646"/>
                </a:solidFill>
                <a:latin typeface="Lucida Sans Unicode"/>
              </a:rPr>
              <a:t>– Lâmpada</a:t>
            </a:r>
            <a:endParaRPr/>
          </a:p>
        </p:txBody>
      </p:sp>
    </p:spTree>
  </p:cSld>
  <p:timing>
    <p:tnLst>
      <p:par>
        <p:cTn id="342" dur="indefinite" restart="never" nodeType="tmRoot">
          <p:childTnLst>
            <p:seq>
              <p:cTn id="34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457200" y="1481400"/>
            <a:ext cx="8229240" cy="45255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Sistema capaz de gerar interface gráfica automática para interação com Objetos Inteligentes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Centralizar toda a interação em um único aparelho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Perfis de usuário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Eficiente no âmbito da automação residencial</a:t>
            </a:r>
            <a:endParaRPr/>
          </a:p>
        </p:txBody>
      </p:sp>
      <p:sp>
        <p:nvSpPr>
          <p:cNvPr id="203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4100">
                <a:solidFill>
                  <a:srgbClr val="464646"/>
                </a:solidFill>
                <a:latin typeface="Lucida Sans Unicode"/>
              </a:rPr>
              <a:t>Conclusão</a:t>
            </a:r>
            <a:endParaRPr/>
          </a:p>
        </p:txBody>
      </p:sp>
    </p:spTree>
  </p:cSld>
  <p:timing>
    <p:tnLst>
      <p:par>
        <p:cTn id="344" dur="indefinite" restart="never" nodeType="tmRoot">
          <p:childTnLst>
            <p:seq>
              <p:cTn id="345" dur="indefinite" nodeType="mainSeq">
                <p:childTnLst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350" dur="500"/>
                                        <p:tgtEl>
                                          <p:spTgt spid="202">
                                            <p:txEl>
                                              <p:pRg st="0" end="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92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355" dur="500"/>
                                        <p:tgtEl>
                                          <p:spTgt spid="202">
                                            <p:txEl>
                                              <p:pRg st="92" end="1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42" end="1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360" dur="500"/>
                                        <p:tgtEl>
                                          <p:spTgt spid="202">
                                            <p:txEl>
                                              <p:pRg st="142" end="16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60" end="2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365" dur="500"/>
                                        <p:tgtEl>
                                          <p:spTgt spid="202">
                                            <p:txEl>
                                              <p:pRg st="160" end="20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899640" y="2925000"/>
            <a:ext cx="7416360" cy="79164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4800">
                <a:solidFill>
                  <a:srgbClr val="464646"/>
                </a:solidFill>
                <a:latin typeface="Lucida Sans Unicode"/>
              </a:rPr>
              <a:t>Demonstração Prática</a:t>
            </a:r>
            <a:endParaRPr/>
          </a:p>
        </p:txBody>
      </p:sp>
      <p:sp>
        <p:nvSpPr>
          <p:cNvPr id="205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endParaRPr/>
          </a:p>
        </p:txBody>
      </p:sp>
    </p:spTree>
  </p:cSld>
  <p:timing>
    <p:tnLst>
      <p:par>
        <p:cTn id="366" dur="indefinite" restart="never" nodeType="tmRoot">
          <p:childTnLst>
            <p:seq>
              <p:cTn id="36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2857320" y="2828880"/>
            <a:ext cx="3642840" cy="7138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pt-BR" sz="4800">
                <a:solidFill>
                  <a:srgbClr val="464646"/>
                </a:solidFill>
                <a:latin typeface="Lucida Sans Unicode"/>
              </a:rPr>
              <a:t>Perguntas?</a:t>
            </a:r>
            <a:endParaRPr/>
          </a:p>
        </p:txBody>
      </p:sp>
      <p:sp>
        <p:nvSpPr>
          <p:cNvPr id="207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endParaRPr/>
          </a:p>
        </p:txBody>
      </p:sp>
    </p:spTree>
  </p:cSld>
  <p:timing>
    <p:tnLst>
      <p:par>
        <p:cTn id="368" dur="indefinite" restart="never" nodeType="tmRoot">
          <p:childTnLst>
            <p:seq>
              <p:cTn id="36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m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14720" y="2714760"/>
            <a:ext cx="3762720" cy="3710520"/>
          </a:xfrm>
          <a:prstGeom prst="rect">
            <a:avLst/>
          </a:prstGeom>
          <a:ln>
            <a:noFill/>
          </a:ln>
        </p:spPr>
      </p:pic>
      <p:sp>
        <p:nvSpPr>
          <p:cNvPr id="98" name="TextShape 1"/>
          <p:cNvSpPr txBox="1"/>
          <p:nvPr/>
        </p:nvSpPr>
        <p:spPr>
          <a:xfrm>
            <a:off x="457200" y="1481400"/>
            <a:ext cx="8229240" cy="45255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Termo proposto por Kevin Ashton (1999)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Grupo de pesquisa Auto-ID Labs MIT</a:t>
            </a:r>
            <a:endParaRPr/>
          </a:p>
        </p:txBody>
      </p:sp>
      <p:sp>
        <p:nvSpPr>
          <p:cNvPr id="99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4100">
                <a:solidFill>
                  <a:srgbClr val="464646"/>
                </a:solidFill>
                <a:latin typeface="Lucida Sans Unicode"/>
              </a:rPr>
              <a:t>Internet das Coisas (IoT)</a:t>
            </a:r>
            <a:endParaRPr/>
          </a:p>
        </p:txBody>
      </p:sp>
    </p:spTree>
  </p:cSld>
  <p:timing>
    <p:tnLst>
      <p:par>
        <p:cTn id="72" dur="indefinite" restart="never" nodeType="tmRoot">
          <p:childTnLst>
            <p:seq>
              <p:cTn id="7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457200" y="1481400"/>
            <a:ext cx="8229240" cy="45255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Protocolos de comunicação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Interoperabilidade entre as “Coisas”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Objetos Inteligentes</a:t>
            </a:r>
            <a:endParaRPr/>
          </a:p>
          <a:p>
            <a:pPr lvl="1">
              <a:lnSpc>
                <a:spcPct val="150000"/>
              </a:lnSpc>
              <a:buFont typeface="Verdana"/>
              <a:buChar char="◦"/>
            </a:pPr>
            <a:r>
              <a:rPr lang="pt-BR" sz="2300">
                <a:solidFill>
                  <a:srgbClr val="000000"/>
                </a:solidFill>
                <a:latin typeface="Lucida Sans Unicode"/>
              </a:rPr>
              <a:t>Ocupar pouco espaço</a:t>
            </a:r>
            <a:endParaRPr/>
          </a:p>
          <a:p>
            <a:pPr lvl="1">
              <a:lnSpc>
                <a:spcPct val="150000"/>
              </a:lnSpc>
              <a:buFont typeface="Verdana"/>
              <a:buChar char="◦"/>
            </a:pPr>
            <a:r>
              <a:rPr lang="pt-BR" sz="2300">
                <a:solidFill>
                  <a:srgbClr val="000000"/>
                </a:solidFill>
                <a:latin typeface="Lucida Sans Unicode"/>
              </a:rPr>
              <a:t>Baixo consumo de energia elétrica</a:t>
            </a:r>
            <a:endParaRPr/>
          </a:p>
          <a:p>
            <a:pPr lvl="1">
              <a:lnSpc>
                <a:spcPct val="150000"/>
              </a:lnSpc>
              <a:buFont typeface="Verdana"/>
              <a:buChar char="◦"/>
            </a:pPr>
            <a:r>
              <a:rPr lang="pt-BR" sz="2300">
                <a:solidFill>
                  <a:srgbClr val="000000"/>
                </a:solidFill>
                <a:latin typeface="Lucida Sans Unicode"/>
              </a:rPr>
              <a:t>Sistema computacional embarcado</a:t>
            </a:r>
            <a:endParaRPr/>
          </a:p>
          <a:p>
            <a:pPr lvl="1">
              <a:lnSpc>
                <a:spcPct val="150000"/>
              </a:lnSpc>
              <a:buFont typeface="Verdana"/>
              <a:buChar char="◦"/>
            </a:pPr>
            <a:r>
              <a:rPr lang="pt-BR" sz="2300">
                <a:solidFill>
                  <a:srgbClr val="000000"/>
                </a:solidFill>
                <a:latin typeface="Lucida Sans Unicode"/>
              </a:rPr>
              <a:t>Não possuem interface gráfica</a:t>
            </a:r>
            <a:endParaRPr/>
          </a:p>
        </p:txBody>
      </p:sp>
      <p:sp>
        <p:nvSpPr>
          <p:cNvPr id="101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4100">
                <a:solidFill>
                  <a:srgbClr val="464646"/>
                </a:solidFill>
                <a:latin typeface="Lucida Sans Unicode"/>
              </a:rPr>
              <a:t>Internet das Coisas (IoT)</a:t>
            </a:r>
            <a:endParaRPr/>
          </a:p>
        </p:txBody>
      </p:sp>
    </p:spTree>
  </p:cSld>
  <p:timing>
    <p:tnLst>
      <p:par>
        <p:cTn id="74" dur="indefinite" restart="never" nodeType="tmRoot">
          <p:childTnLst>
            <p:seq>
              <p:cTn id="75" dur="indefinite" nodeType="mainSeq">
                <p:childTnLst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80" dur="500"/>
                                        <p:tgtEl>
                                          <p:spTgt spid="100">
                                            <p:txEl>
                                              <p:pRg st="0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6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85" dur="500"/>
                                        <p:tgtEl>
                                          <p:spTgt spid="100">
                                            <p:txEl>
                                              <p:pRg st="26" end="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3" end="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90" dur="500"/>
                                        <p:tgtEl>
                                          <p:spTgt spid="100">
                                            <p:txEl>
                                              <p:pRg st="63" end="8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84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93" dur="500"/>
                                        <p:tgtEl>
                                          <p:spTgt spid="100">
                                            <p:txEl>
                                              <p:pRg st="84" end="10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04" end="1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96" dur="500"/>
                                        <p:tgtEl>
                                          <p:spTgt spid="100">
                                            <p:txEl>
                                              <p:pRg st="104" end="1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38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99" dur="500"/>
                                        <p:tgtEl>
                                          <p:spTgt spid="100">
                                            <p:txEl>
                                              <p:pRg st="138" end="1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70" end="20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02" dur="500"/>
                                        <p:tgtEl>
                                          <p:spTgt spid="100">
                                            <p:txEl>
                                              <p:pRg st="170" end="20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457200" y="1481400"/>
            <a:ext cx="8229240" cy="45255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Fundamentado por John Holland - Michigan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Problemas de otimização e busca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Biologia evolutiva</a:t>
            </a:r>
            <a:endParaRPr/>
          </a:p>
          <a:p>
            <a:pPr lvl="1">
              <a:lnSpc>
                <a:spcPct val="150000"/>
              </a:lnSpc>
              <a:buFont typeface="Verdana"/>
              <a:buChar char="◦"/>
            </a:pPr>
            <a:r>
              <a:rPr lang="pt-BR" sz="2300">
                <a:solidFill>
                  <a:srgbClr val="000000"/>
                </a:solidFill>
                <a:latin typeface="Lucida Sans Unicode"/>
              </a:rPr>
              <a:t>Seleção natural</a:t>
            </a:r>
            <a:endParaRPr/>
          </a:p>
          <a:p>
            <a:pPr lvl="1">
              <a:lnSpc>
                <a:spcPct val="150000"/>
              </a:lnSpc>
              <a:buFont typeface="Verdana"/>
              <a:buChar char="◦"/>
            </a:pPr>
            <a:r>
              <a:rPr lang="pt-BR" sz="2300">
                <a:solidFill>
                  <a:srgbClr val="000000"/>
                </a:solidFill>
                <a:latin typeface="Lucida Sans Unicode"/>
              </a:rPr>
              <a:t>Recombinação genética </a:t>
            </a:r>
            <a:r>
              <a:rPr i="1" lang="pt-BR" sz="2300">
                <a:solidFill>
                  <a:srgbClr val="000000"/>
                </a:solidFill>
                <a:latin typeface="Lucida Sans Unicode"/>
              </a:rPr>
              <a:t>(crossover)</a:t>
            </a:r>
            <a:endParaRPr/>
          </a:p>
          <a:p>
            <a:pPr lvl="1">
              <a:lnSpc>
                <a:spcPct val="150000"/>
              </a:lnSpc>
              <a:buFont typeface="Verdana"/>
              <a:buChar char="◦"/>
            </a:pPr>
            <a:r>
              <a:rPr lang="pt-BR" sz="2300">
                <a:solidFill>
                  <a:srgbClr val="000000"/>
                </a:solidFill>
                <a:latin typeface="Lucida Sans Unicode"/>
              </a:rPr>
              <a:t>Mutação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Algoritmo iterativo</a:t>
            </a:r>
            <a:endParaRPr/>
          </a:p>
        </p:txBody>
      </p:sp>
      <p:sp>
        <p:nvSpPr>
          <p:cNvPr id="103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4100">
                <a:solidFill>
                  <a:srgbClr val="464646"/>
                </a:solidFill>
                <a:latin typeface="Lucida Sans Unicode"/>
              </a:rPr>
              <a:t>Algoritmos Genéticos</a:t>
            </a:r>
            <a:endParaRPr/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09" dur="500"/>
                                        <p:tgtEl>
                                          <p:spTgt spid="102">
                                            <p:txEl>
                                              <p:pRg st="0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1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14" dur="500"/>
                                        <p:tgtEl>
                                          <p:spTgt spid="102">
                                            <p:txEl>
                                              <p:pRg st="41" end="7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3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19" dur="500"/>
                                        <p:tgtEl>
                                          <p:spTgt spid="102">
                                            <p:txEl>
                                              <p:pRg st="73" end="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92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22" dur="500"/>
                                        <p:tgtEl>
                                          <p:spTgt spid="102">
                                            <p:txEl>
                                              <p:pRg st="92" end="10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08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25" dur="500"/>
                                        <p:tgtEl>
                                          <p:spTgt spid="102">
                                            <p:txEl>
                                              <p:pRg st="108" end="1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42" end="1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28" dur="500"/>
                                        <p:tgtEl>
                                          <p:spTgt spid="102">
                                            <p:txEl>
                                              <p:pRg st="142" end="15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50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33" dur="500"/>
                                        <p:tgtEl>
                                          <p:spTgt spid="102">
                                            <p:txEl>
                                              <p:pRg st="150" end="1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4100">
                <a:solidFill>
                  <a:srgbClr val="464646"/>
                </a:solidFill>
                <a:latin typeface="Lucida Sans Unicode"/>
              </a:rPr>
              <a:t>Algoritmos Genéticos</a:t>
            </a:r>
            <a:endParaRPr/>
          </a:p>
        </p:txBody>
      </p:sp>
      <p:pic>
        <p:nvPicPr>
          <p:cNvPr id="105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1320" y="1571760"/>
            <a:ext cx="7472160" cy="42145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34" dur="indefinite" restart="never" nodeType="tmRoot">
          <p:childTnLst>
            <p:seq>
              <p:cTn id="1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457200" y="1481400"/>
            <a:ext cx="8229240" cy="45255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Projeto EPOS</a:t>
            </a:r>
            <a:endParaRPr/>
          </a:p>
          <a:p>
            <a:pPr lvl="1">
              <a:lnSpc>
                <a:spcPct val="150000"/>
              </a:lnSpc>
              <a:buFont typeface="Verdana"/>
              <a:buChar char="◦"/>
            </a:pPr>
            <a:r>
              <a:rPr lang="pt-BR" sz="2300">
                <a:solidFill>
                  <a:srgbClr val="000000"/>
                </a:solidFill>
                <a:latin typeface="Lucida Sans Unicode"/>
              </a:rPr>
              <a:t>Sistema operacional embarcado</a:t>
            </a:r>
            <a:endParaRPr/>
          </a:p>
          <a:p>
            <a:pPr lvl="1">
              <a:lnSpc>
                <a:spcPct val="150000"/>
              </a:lnSpc>
              <a:buFont typeface="Verdana"/>
              <a:buChar char="◦"/>
            </a:pPr>
            <a:r>
              <a:rPr lang="pt-BR" sz="2300">
                <a:solidFill>
                  <a:srgbClr val="000000"/>
                </a:solidFill>
                <a:latin typeface="Lucida Sans Unicode"/>
              </a:rPr>
              <a:t>Desenvolvido no LISHA – UFSC</a:t>
            </a:r>
            <a:endParaRPr/>
          </a:p>
          <a:p>
            <a:pPr lvl="1">
              <a:lnSpc>
                <a:spcPct val="150000"/>
              </a:lnSpc>
              <a:buFont typeface="Verdana"/>
              <a:buChar char="◦"/>
            </a:pPr>
            <a:r>
              <a:rPr lang="pt-BR" sz="2300">
                <a:solidFill>
                  <a:srgbClr val="000000"/>
                </a:solidFill>
                <a:latin typeface="Lucida Sans Unicode"/>
              </a:rPr>
              <a:t>Facilitar o desenvolvimento de sistemas embarcados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EPOSMote</a:t>
            </a:r>
            <a:endParaRPr/>
          </a:p>
          <a:p>
            <a:pPr lvl="1">
              <a:lnSpc>
                <a:spcPct val="150000"/>
              </a:lnSpc>
              <a:buFont typeface="Verdana"/>
              <a:buChar char="◦"/>
            </a:pPr>
            <a:r>
              <a:rPr lang="pt-BR" sz="2300">
                <a:solidFill>
                  <a:srgbClr val="000000"/>
                </a:solidFill>
                <a:latin typeface="Lucida Sans Unicode"/>
              </a:rPr>
              <a:t>Hardware de sensoriamento sem fio</a:t>
            </a:r>
            <a:endParaRPr/>
          </a:p>
        </p:txBody>
      </p:sp>
      <p:sp>
        <p:nvSpPr>
          <p:cNvPr id="107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4100">
                <a:solidFill>
                  <a:srgbClr val="464646"/>
                </a:solidFill>
                <a:latin typeface="Lucida Sans Unicode"/>
              </a:rPr>
              <a:t>EPOSMote</a:t>
            </a:r>
            <a:endParaRPr/>
          </a:p>
        </p:txBody>
      </p:sp>
    </p:spTree>
  </p:cSld>
  <p:timing>
    <p:tnLst>
      <p:par>
        <p:cTn id="136" dur="indefinite" restart="never" nodeType="tmRoot">
          <p:childTnLst>
            <p:seq>
              <p:cTn id="137" dur="indefinite" nodeType="mainSeq">
                <p:childTnLst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42" dur="500"/>
                                        <p:tgtEl>
                                          <p:spTgt spid="106">
                                            <p:txEl>
                                              <p:p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45" dur="500"/>
                                        <p:tgtEl>
                                          <p:spTgt spid="106">
                                            <p:txEl>
                                              <p:pRg st="13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3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48" dur="500"/>
                                        <p:tgtEl>
                                          <p:spTgt spid="106">
                                            <p:txEl>
                                              <p:pRg st="43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72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51" dur="500"/>
                                        <p:tgtEl>
                                          <p:spTgt spid="106">
                                            <p:txEl>
                                              <p:pRg st="72" end="1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23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56" dur="500"/>
                                        <p:tgtEl>
                                          <p:spTgt spid="106">
                                            <p:txEl>
                                              <p:pRg st="123" end="1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32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59" dur="500"/>
                                        <p:tgtEl>
                                          <p:spTgt spid="106">
                                            <p:txEl>
                                              <p:pRg st="132" end="1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57200" y="1481400"/>
            <a:ext cx="8229240" cy="45255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Protocolo de comunicação em automação industrial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Criado na década de 1970 (1979) pela Modicon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Formato ASCII</a:t>
            </a:r>
            <a:endParaRPr/>
          </a:p>
          <a:p>
            <a:pPr>
              <a:lnSpc>
                <a:spcPct val="150000"/>
              </a:lnSpc>
              <a:buSzPct val="68000"/>
              <a:buFont typeface="Wingdings 3" charset="2"/>
              <a:buChar char=""/>
            </a:pPr>
            <a:r>
              <a:rPr lang="pt-BR" sz="2700">
                <a:solidFill>
                  <a:srgbClr val="000000"/>
                </a:solidFill>
                <a:latin typeface="Lucida Sans Unicode"/>
              </a:rPr>
              <a:t>Protocolo utilizado nos EPOSMotes</a:t>
            </a:r>
            <a:endParaRPr/>
          </a:p>
        </p:txBody>
      </p:sp>
      <p:sp>
        <p:nvSpPr>
          <p:cNvPr id="109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pt-BR" sz="4100">
                <a:solidFill>
                  <a:srgbClr val="464646"/>
                </a:solidFill>
                <a:latin typeface="Lucida Sans Unicode"/>
              </a:rPr>
              <a:t>Modbus</a:t>
            </a:r>
            <a:endParaRPr/>
          </a:p>
        </p:txBody>
      </p:sp>
    </p:spTree>
  </p:cSld>
  <p:timing>
    <p:tnLst>
      <p:par>
        <p:cTn id="160" dur="indefinite" restart="never" nodeType="tmRoot">
          <p:childTnLst>
            <p:seq>
              <p:cTn id="161" dur="indefinite" nodeType="mainSeq">
                <p:childTnLst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66" dur="500"/>
                                        <p:tgtEl>
                                          <p:spTgt spid="108">
                                            <p:txEl>
                                              <p:pRg st="0" end="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9" end="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71" dur="500"/>
                                        <p:tgtEl>
                                          <p:spTgt spid="108">
                                            <p:txEl>
                                              <p:pRg st="49" end="9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94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76" dur="500"/>
                                        <p:tgtEl>
                                          <p:spTgt spid="108">
                                            <p:txEl>
                                              <p:pRg st="94" end="10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08" end="1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81" dur="500"/>
                                        <p:tgtEl>
                                          <p:spTgt spid="108">
                                            <p:txEl>
                                              <p:pRg st="108" end="1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